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Classic" charset="1" panose="00000500000000000000"/>
      <p:regular r:id="rId15"/>
    </p:embeddedFont>
    <p:embeddedFont>
      <p:font typeface="Glacial Indifference" charset="1" panose="00000000000000000000"/>
      <p:regular r:id="rId16"/>
    </p:embeddedFont>
    <p:embeddedFont>
      <p:font typeface="Glacial Indifference Bold Italics" charset="1" panose="00000800000000000000"/>
      <p:regular r:id="rId17"/>
    </p:embeddedFont>
    <p:embeddedFont>
      <p:font typeface="Glacial Indifference Bold" charset="1" panose="00000800000000000000"/>
      <p:regular r:id="rId18"/>
    </p:embeddedFont>
    <p:embeddedFont>
      <p:font typeface="Glacial Indifference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jpeg" Type="http://schemas.openxmlformats.org/officeDocument/2006/relationships/image"/><Relationship Id="rId8" Target="../media/VAGYax37uPI.mp4" Type="http://schemas.openxmlformats.org/officeDocument/2006/relationships/video"/><Relationship Id="rId9" Target="../media/VAGYax37uPI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7819" y="370799"/>
            <a:ext cx="19863638" cy="10457138"/>
          </a:xfrm>
          <a:custGeom>
            <a:avLst/>
            <a:gdLst/>
            <a:ahLst/>
            <a:cxnLst/>
            <a:rect r="r" b="b" t="t" l="l"/>
            <a:pathLst>
              <a:path h="10457138" w="19863638">
                <a:moveTo>
                  <a:pt x="0" y="0"/>
                </a:moveTo>
                <a:lnTo>
                  <a:pt x="19863638" y="0"/>
                </a:lnTo>
                <a:lnTo>
                  <a:pt x="19863638" y="10457138"/>
                </a:lnTo>
                <a:lnTo>
                  <a:pt x="0" y="1045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-13202" r="0" b="-132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2982478" cy="1192991"/>
          </a:xfrm>
          <a:custGeom>
            <a:avLst/>
            <a:gdLst/>
            <a:ahLst/>
            <a:cxnLst/>
            <a:rect r="r" b="b" t="t" l="l"/>
            <a:pathLst>
              <a:path h="1192991" w="2982478">
                <a:moveTo>
                  <a:pt x="0" y="0"/>
                </a:moveTo>
                <a:lnTo>
                  <a:pt x="2982478" y="0"/>
                </a:lnTo>
                <a:lnTo>
                  <a:pt x="2982478" y="1192991"/>
                </a:lnTo>
                <a:lnTo>
                  <a:pt x="0" y="1192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1071" y="3061625"/>
            <a:ext cx="17505857" cy="185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1"/>
              </a:lnSpc>
            </a:pPr>
            <a:r>
              <a:rPr lang="en-US" sz="79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MRI-BASED AI SCAN FOR BREAST CANCER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74653" y="5450852"/>
            <a:ext cx="5853669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781C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G. Rebekah Rose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781C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AI/ML Project Intern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781C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07/09/2024 to 02/12/2024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249" y="-222422"/>
            <a:ext cx="19139419" cy="10731844"/>
          </a:xfrm>
          <a:custGeom>
            <a:avLst/>
            <a:gdLst/>
            <a:ahLst/>
            <a:cxnLst/>
            <a:rect r="r" b="b" t="t" l="l"/>
            <a:pathLst>
              <a:path h="10731844" w="19139419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11416" r="0" b="-11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89672" y="8386179"/>
            <a:ext cx="15787249" cy="658447"/>
            <a:chOff x="0" y="0"/>
            <a:chExt cx="4157959" cy="1734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7959" cy="173418"/>
            </a:xfrm>
            <a:custGeom>
              <a:avLst/>
              <a:gdLst/>
              <a:ahLst/>
              <a:cxnLst/>
              <a:rect r="r" b="b" t="t" l="l"/>
              <a:pathLst>
                <a:path h="173418" w="4157959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36939" y="3146536"/>
            <a:ext cx="12578600" cy="393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2"/>
              </a:lnSpc>
            </a:pPr>
            <a:r>
              <a:rPr lang="en-US" sz="2508" i="true" b="true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Educational Background:</a:t>
            </a:r>
          </a:p>
          <a:p>
            <a:pPr algn="l" marL="541639" indent="-270820" lvl="1">
              <a:lnSpc>
                <a:spcPts val="3512"/>
              </a:lnSpc>
              <a:buFont typeface="Arial"/>
              <a:buChar char="•"/>
            </a:pPr>
            <a:r>
              <a:rPr lang="en-US" sz="25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Pursuing a Bachelor of Technology (B.Tech) in Computer Science Engineering from Vardhaman College of Engineering.</a:t>
            </a:r>
          </a:p>
          <a:p>
            <a:pPr algn="l">
              <a:lnSpc>
                <a:spcPts val="3512"/>
              </a:lnSpc>
            </a:pPr>
          </a:p>
          <a:p>
            <a:pPr algn="l">
              <a:lnSpc>
                <a:spcPts val="3512"/>
              </a:lnSpc>
            </a:pPr>
            <a:r>
              <a:rPr lang="en-US" sz="2508" i="true" b="true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Skill Set and Technical Expertise:</a:t>
            </a:r>
          </a:p>
          <a:p>
            <a:pPr algn="l" marL="541639" indent="-270820" lvl="1">
              <a:lnSpc>
                <a:spcPts val="3512"/>
              </a:lnSpc>
              <a:buFont typeface="Arial"/>
              <a:buChar char="•"/>
            </a:pPr>
            <a:r>
              <a:rPr lang="en-US" sz="25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Proficient in programming languages like Python, Java, and SQL.</a:t>
            </a:r>
          </a:p>
          <a:p>
            <a:pPr algn="l" marL="541639" indent="-270820" lvl="1">
              <a:lnSpc>
                <a:spcPts val="3512"/>
              </a:lnSpc>
              <a:buFont typeface="Arial"/>
              <a:buChar char="•"/>
            </a:pPr>
            <a:r>
              <a:rPr lang="en-US" sz="25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Strong foundation in AI, Machine Learning, OpenCV, and Computer Vision.</a:t>
            </a:r>
          </a:p>
          <a:p>
            <a:pPr algn="l" marL="541639" indent="-270820" lvl="1">
              <a:lnSpc>
                <a:spcPts val="3512"/>
              </a:lnSpc>
              <a:buFont typeface="Arial"/>
              <a:buChar char="•"/>
            </a:pPr>
            <a:r>
              <a:rPr lang="en-US" sz="25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Experienced in web technologies such as HTML5, CSS3, JavaScript, and Flask.</a:t>
            </a:r>
          </a:p>
          <a:p>
            <a:pPr algn="l">
              <a:lnSpc>
                <a:spcPts val="3512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2700000">
            <a:off x="7081444" y="341946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42973" y="1257300"/>
            <a:ext cx="11090975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ABOUT MYSELF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7847" y="-152137"/>
            <a:ext cx="18803694" cy="10859133"/>
          </a:xfrm>
          <a:custGeom>
            <a:avLst/>
            <a:gdLst/>
            <a:ahLst/>
            <a:cxnLst/>
            <a:rect r="r" b="b" t="t" l="l"/>
            <a:pathLst>
              <a:path h="10859133" w="18803694">
                <a:moveTo>
                  <a:pt x="0" y="0"/>
                </a:moveTo>
                <a:lnTo>
                  <a:pt x="18803694" y="0"/>
                </a:lnTo>
                <a:lnTo>
                  <a:pt x="18803694" y="10859133"/>
                </a:lnTo>
                <a:lnTo>
                  <a:pt x="0" y="10859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89672" y="8386179"/>
            <a:ext cx="15787249" cy="658447"/>
            <a:chOff x="0" y="0"/>
            <a:chExt cx="4157959" cy="1734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7959" cy="173418"/>
            </a:xfrm>
            <a:custGeom>
              <a:avLst/>
              <a:gdLst/>
              <a:ahLst/>
              <a:cxnLst/>
              <a:rect r="r" b="b" t="t" l="l"/>
              <a:pathLst>
                <a:path h="173418" w="4157959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700000">
            <a:off x="7081444" y="-423545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98513" y="652145"/>
            <a:ext cx="11090975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6821" y="1776270"/>
            <a:ext cx="16575876" cy="635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2138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Objective:</a:t>
            </a:r>
          </a:p>
          <a:p>
            <a:pPr algn="l">
              <a:lnSpc>
                <a:spcPts val="3134"/>
              </a:lnSpc>
            </a:pPr>
            <a:r>
              <a:rPr lang="en-US" sz="223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Develop an image classification system to distinguish between benign and malignant breast tumours using deep learning techniques.</a:t>
            </a:r>
          </a:p>
          <a:p>
            <a:pPr algn="l">
              <a:lnSpc>
                <a:spcPts val="3134"/>
              </a:lnSpc>
            </a:pPr>
          </a:p>
          <a:p>
            <a:pPr algn="l">
              <a:lnSpc>
                <a:spcPts val="3134"/>
              </a:lnSpc>
            </a:pPr>
            <a:r>
              <a:rPr lang="en-US" sz="2238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Tasks and Methodologies</a:t>
            </a:r>
          </a:p>
          <a:p>
            <a:pPr algn="l" marL="461760" indent="-230880" lvl="1">
              <a:lnSpc>
                <a:spcPts val="2994"/>
              </a:lnSpc>
              <a:buFont typeface="Arial"/>
              <a:buChar char="•"/>
            </a:pPr>
            <a:r>
              <a:rPr lang="en-US" sz="213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Implemented ResNet18, a convolutional neural network, for tumour classification using MRI breast cancer images.</a:t>
            </a:r>
          </a:p>
          <a:p>
            <a:pPr algn="l" marL="461760" indent="-230880" lvl="1">
              <a:lnSpc>
                <a:spcPts val="2994"/>
              </a:lnSpc>
              <a:buFont typeface="Arial"/>
              <a:buChar char="•"/>
            </a:pPr>
            <a:r>
              <a:rPr lang="en-US" sz="213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Preprocessed data with resizing, normalisation, and augmentation techniques like random flips and rotations to enhance model generalisation.</a:t>
            </a:r>
          </a:p>
          <a:p>
            <a:pPr algn="l" marL="461760" indent="-230880" lvl="1">
              <a:lnSpc>
                <a:spcPts val="2994"/>
              </a:lnSpc>
              <a:buFont typeface="Arial"/>
              <a:buChar char="•"/>
            </a:pPr>
            <a:r>
              <a:rPr lang="en-US" sz="213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Extracted image features using advanced methods like local binary pattern (LBP) and histogram of orientated gradients (HOG).</a:t>
            </a:r>
          </a:p>
          <a:p>
            <a:pPr algn="l">
              <a:lnSpc>
                <a:spcPts val="2994"/>
              </a:lnSpc>
            </a:pPr>
          </a:p>
          <a:p>
            <a:pPr algn="l">
              <a:lnSpc>
                <a:spcPts val="2994"/>
              </a:lnSpc>
            </a:pPr>
            <a:r>
              <a:rPr lang="en-US" sz="2138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Contributions</a:t>
            </a:r>
          </a:p>
          <a:p>
            <a:pPr algn="l" marL="461760" indent="-230880" lvl="1">
              <a:lnSpc>
                <a:spcPts val="2994"/>
              </a:lnSpc>
              <a:buFont typeface="Arial"/>
              <a:buChar char="•"/>
            </a:pPr>
            <a:r>
              <a:rPr lang="en-US" sz="213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Achieved a training accuracy of 97.86% and a validation accuracy of 84.92%, demonstrating the system's potential for assisting radiologists in diagnosis.</a:t>
            </a:r>
          </a:p>
          <a:p>
            <a:pPr algn="l" marL="461760" indent="-230880" lvl="1">
              <a:lnSpc>
                <a:spcPts val="2994"/>
              </a:lnSpc>
              <a:buFont typeface="Arial"/>
              <a:buChar char="•"/>
            </a:pPr>
            <a:r>
              <a:rPr lang="en-US" sz="213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Documented challenges and explored solutions like data augmentation and transfer learning for improving model performance.</a:t>
            </a:r>
          </a:p>
          <a:p>
            <a:pPr algn="l">
              <a:lnSpc>
                <a:spcPts val="2994"/>
              </a:lnSpc>
            </a:pPr>
          </a:p>
          <a:p>
            <a:pPr algn="l">
              <a:lnSpc>
                <a:spcPts val="2994"/>
              </a:lnSpc>
            </a:pPr>
            <a:r>
              <a:rPr lang="en-US" sz="2138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Tools Used</a:t>
            </a:r>
          </a:p>
          <a:p>
            <a:pPr algn="l" marL="461760" indent="-230880" lvl="1">
              <a:lnSpc>
                <a:spcPts val="2994"/>
              </a:lnSpc>
              <a:buFont typeface="Arial"/>
              <a:buChar char="•"/>
            </a:pPr>
            <a:r>
              <a:rPr lang="en-US" sz="213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Python, PyTorch, OpenCV, and libraries like NumPy and scikit-image for feature extraction and model training.</a:t>
            </a:r>
          </a:p>
          <a:p>
            <a:pPr algn="l">
              <a:lnSpc>
                <a:spcPts val="299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1839" y="-196017"/>
            <a:ext cx="18998760" cy="11064237"/>
          </a:xfrm>
          <a:custGeom>
            <a:avLst/>
            <a:gdLst/>
            <a:ahLst/>
            <a:cxnLst/>
            <a:rect r="r" b="b" t="t" l="l"/>
            <a:pathLst>
              <a:path h="11064237" w="18998760">
                <a:moveTo>
                  <a:pt x="0" y="0"/>
                </a:moveTo>
                <a:lnTo>
                  <a:pt x="18998760" y="0"/>
                </a:lnTo>
                <a:lnTo>
                  <a:pt x="18998760" y="11064237"/>
                </a:lnTo>
                <a:lnTo>
                  <a:pt x="0" y="11064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13820" t="0" r="-1382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89672" y="8386179"/>
            <a:ext cx="15787249" cy="658447"/>
            <a:chOff x="0" y="0"/>
            <a:chExt cx="4157959" cy="1734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7959" cy="173418"/>
            </a:xfrm>
            <a:custGeom>
              <a:avLst/>
              <a:gdLst/>
              <a:ahLst/>
              <a:cxnLst/>
              <a:rect r="r" b="b" t="t" l="l"/>
              <a:pathLst>
                <a:path h="173418" w="4157959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700000">
            <a:off x="7081444" y="481272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6697" r="0" b="6697"/>
          <a:stretch>
            <a:fillRect/>
          </a:stretch>
        </p:blipFill>
        <p:spPr>
          <a:xfrm flipH="false" flipV="false" rot="0">
            <a:off x="2789672" y="1633855"/>
            <a:ext cx="13113114" cy="638804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222751" y="652145"/>
            <a:ext cx="9842498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2758" y="-168046"/>
            <a:ext cx="18913516" cy="10623091"/>
          </a:xfrm>
          <a:custGeom>
            <a:avLst/>
            <a:gdLst/>
            <a:ahLst/>
            <a:cxnLst/>
            <a:rect r="r" b="b" t="t" l="l"/>
            <a:pathLst>
              <a:path h="10623091" w="18913516">
                <a:moveTo>
                  <a:pt x="0" y="0"/>
                </a:moveTo>
                <a:lnTo>
                  <a:pt x="18913516" y="0"/>
                </a:lnTo>
                <a:lnTo>
                  <a:pt x="18913516" y="10623092"/>
                </a:lnTo>
                <a:lnTo>
                  <a:pt x="0" y="1062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89672" y="8386179"/>
            <a:ext cx="15787249" cy="658447"/>
            <a:chOff x="0" y="0"/>
            <a:chExt cx="4157959" cy="1734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7959" cy="173418"/>
            </a:xfrm>
            <a:custGeom>
              <a:avLst/>
              <a:gdLst/>
              <a:ahLst/>
              <a:cxnLst/>
              <a:rect r="r" b="b" t="t" l="l"/>
              <a:pathLst>
                <a:path h="173418" w="4157959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700000">
            <a:off x="7081444" y="462793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66962" y="1257300"/>
            <a:ext cx="14554077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ACHIEVEMENTS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63043"/>
            <a:ext cx="16230600" cy="515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Major Milestones</a:t>
            </a:r>
          </a:p>
          <a:p>
            <a:pPr algn="l" marL="496579" indent="-248289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Successfully implemented the ResNet18 CNN architecture for classifying MRI images into benign and malignant tumors.</a:t>
            </a:r>
          </a:p>
          <a:p>
            <a:pPr algn="l" marL="496579" indent="-248289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Developed a robust preprocessing pipeline using resizing, normalization, and data augmentation to enhance model performance.</a:t>
            </a:r>
          </a:p>
          <a:p>
            <a:pPr algn="l" marL="496579" indent="-248289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Applied advanced feature extraction techniques like Local binary Pattern (LBP) and histogram of Oriented Gradients (HOG) for detailed image analysis.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Results and Impact</a:t>
            </a:r>
          </a:p>
          <a:p>
            <a:pPr algn="l" marL="496579" indent="-248289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Achieved:</a:t>
            </a:r>
          </a:p>
          <a:p>
            <a:pPr algn="l" marL="993157" indent="-331052" lvl="2">
              <a:lnSpc>
                <a:spcPts val="3220"/>
              </a:lnSpc>
              <a:buFont typeface="Arial"/>
              <a:buChar char="⚬"/>
            </a:pPr>
            <a:r>
              <a:rPr lang="en-US" b="true" sz="23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Training Accuracy: 97.86%</a:t>
            </a:r>
          </a:p>
          <a:p>
            <a:pPr algn="l" marL="993157" indent="-331052" lvl="2">
              <a:lnSpc>
                <a:spcPts val="3220"/>
              </a:lnSpc>
              <a:buFont typeface="Arial"/>
              <a:buChar char="⚬"/>
            </a:pPr>
            <a:r>
              <a:rPr lang="en-US" b="true" sz="23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Validation Accuracy: 84.92%</a:t>
            </a:r>
          </a:p>
          <a:p>
            <a:pPr algn="l" marL="496579" indent="-248289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Demonstrated the potential of deep learning in assisting radiologists with faster and more accurate tumour classification.</a:t>
            </a:r>
          </a:p>
          <a:p>
            <a:pPr algn="l" marL="496579" indent="-248289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Identified areas for improvement, such as exploring transfer learning and fine-tuning hyperparameters, for future research.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2258" y="-178998"/>
            <a:ext cx="18952515" cy="10644996"/>
          </a:xfrm>
          <a:custGeom>
            <a:avLst/>
            <a:gdLst/>
            <a:ahLst/>
            <a:cxnLst/>
            <a:rect r="r" b="b" t="t" l="l"/>
            <a:pathLst>
              <a:path h="10644996" w="18952515">
                <a:moveTo>
                  <a:pt x="0" y="0"/>
                </a:moveTo>
                <a:lnTo>
                  <a:pt x="18952516" y="0"/>
                </a:lnTo>
                <a:lnTo>
                  <a:pt x="18952516" y="10644996"/>
                </a:lnTo>
                <a:lnTo>
                  <a:pt x="0" y="10644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89672" y="8386179"/>
            <a:ext cx="15787249" cy="658447"/>
            <a:chOff x="0" y="0"/>
            <a:chExt cx="4157959" cy="1734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7959" cy="173418"/>
            </a:xfrm>
            <a:custGeom>
              <a:avLst/>
              <a:gdLst/>
              <a:ahLst/>
              <a:cxnLst/>
              <a:rect r="r" b="b" t="t" l="l"/>
              <a:pathLst>
                <a:path h="173418" w="4157959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700000">
            <a:off x="2798588" y="-254368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6104" y="652145"/>
            <a:ext cx="11668184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LEARNINGS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08120"/>
            <a:ext cx="16188167" cy="5929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Technical Skills Gained</a:t>
            </a:r>
          </a:p>
          <a:p>
            <a:pPr algn="l">
              <a:lnSpc>
                <a:spcPts val="3920"/>
              </a:lnSpc>
            </a:pPr>
          </a:p>
          <a:p>
            <a:pPr algn="l" marL="604526" indent="-302263" lvl="1">
              <a:lnSpc>
                <a:spcPts val="3920"/>
              </a:lnSpc>
              <a:buFont typeface="Arial"/>
              <a:buChar char="•"/>
            </a:pPr>
            <a:r>
              <a:rPr lang="en-US" sz="280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Deep Learning: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Developed expertise in implementing and fine-tuning CNN architectures like ResNet18.</a:t>
            </a:r>
          </a:p>
          <a:p>
            <a:pPr algn="l" marL="604526" indent="-302263" lvl="1">
              <a:lnSpc>
                <a:spcPts val="3920"/>
              </a:lnSpc>
              <a:buFont typeface="Arial"/>
              <a:buChar char="•"/>
            </a:pPr>
            <a:r>
              <a:rPr lang="en-US" sz="280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Feature Extraction: 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Hands-on experience with advanced techniques like Local Binary Pattern (LBP) and Histogram of Oriented Gradients (HOG).</a:t>
            </a:r>
          </a:p>
          <a:p>
            <a:pPr algn="l" marL="604526" indent="-302263" lvl="1">
              <a:lnSpc>
                <a:spcPts val="3920"/>
              </a:lnSpc>
              <a:buFont typeface="Arial"/>
              <a:buChar char="•"/>
            </a:pPr>
            <a:r>
              <a:rPr lang="en-US" sz="280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Data Preprocessing: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Learned to apply resizing, normalization, and augmentation techniques to improve model generalization.</a:t>
            </a:r>
          </a:p>
          <a:p>
            <a:pPr algn="l" marL="604526" indent="-302263" lvl="1">
              <a:lnSpc>
                <a:spcPts val="3920"/>
              </a:lnSpc>
              <a:buFont typeface="Arial"/>
              <a:buChar char="•"/>
            </a:pPr>
            <a:r>
              <a:rPr lang="en-US" sz="280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Tools and Frameworks: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Proficient in Python, PyTorch, OpenCV, and libraries like NumPy and scikit-image.</a:t>
            </a:r>
          </a:p>
          <a:p>
            <a:pPr algn="l" marL="604526" indent="-302263" lvl="1">
              <a:lnSpc>
                <a:spcPts val="3920"/>
              </a:lnSpc>
              <a:buFont typeface="Arial"/>
              <a:buChar char="•"/>
            </a:pPr>
            <a:r>
              <a:rPr lang="en-US" sz="280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Model Evaluation: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Gained knowledge in interpreting metrics such as accuracy, AUC, and confusion matrices to assess model performance.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2258" y="-178998"/>
            <a:ext cx="18952515" cy="10644996"/>
          </a:xfrm>
          <a:custGeom>
            <a:avLst/>
            <a:gdLst/>
            <a:ahLst/>
            <a:cxnLst/>
            <a:rect r="r" b="b" t="t" l="l"/>
            <a:pathLst>
              <a:path h="10644996" w="18952515">
                <a:moveTo>
                  <a:pt x="0" y="0"/>
                </a:moveTo>
                <a:lnTo>
                  <a:pt x="18952516" y="0"/>
                </a:lnTo>
                <a:lnTo>
                  <a:pt x="18952516" y="10644996"/>
                </a:lnTo>
                <a:lnTo>
                  <a:pt x="0" y="10644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89672" y="8386179"/>
            <a:ext cx="15787249" cy="658447"/>
            <a:chOff x="0" y="0"/>
            <a:chExt cx="4157959" cy="1734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7959" cy="173418"/>
            </a:xfrm>
            <a:custGeom>
              <a:avLst/>
              <a:gdLst/>
              <a:ahLst/>
              <a:cxnLst/>
              <a:rect r="r" b="b" t="t" l="l"/>
              <a:pathLst>
                <a:path h="173418" w="4157959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700000">
            <a:off x="2798588" y="-254368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6104" y="652145"/>
            <a:ext cx="11668184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LEARNINGS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08120"/>
            <a:ext cx="16188167" cy="512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Soft Skills Improved</a:t>
            </a:r>
          </a:p>
          <a:p>
            <a:pPr algn="l">
              <a:lnSpc>
                <a:spcPts val="4060"/>
              </a:lnSpc>
            </a:pPr>
          </a:p>
          <a:p>
            <a:pPr algn="l" marL="626115" indent="-313058" lvl="1">
              <a:lnSpc>
                <a:spcPts val="4060"/>
              </a:lnSpc>
              <a:buFont typeface="Arial"/>
              <a:buChar char="•"/>
            </a:pPr>
            <a:r>
              <a:rPr lang="en-US" sz="290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Problem-Solving:</a:t>
            </a:r>
            <a:r>
              <a:rPr lang="en-US" sz="29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Tackled challenges like overfitting and dataset variability with innovative solutions such as data augmentation and early stopping.</a:t>
            </a:r>
          </a:p>
          <a:p>
            <a:pPr algn="l" marL="626115" indent="-313058" lvl="1">
              <a:lnSpc>
                <a:spcPts val="4060"/>
              </a:lnSpc>
              <a:buFont typeface="Arial"/>
              <a:buChar char="•"/>
            </a:pPr>
            <a:r>
              <a:rPr lang="en-US" sz="290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Collaboration:</a:t>
            </a:r>
            <a:r>
              <a:rPr lang="en-US" sz="29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Worked effectively within a team environment, sharing insights and feedback with peers and mentors.</a:t>
            </a:r>
          </a:p>
          <a:p>
            <a:pPr algn="l" marL="626115" indent="-313058" lvl="1">
              <a:lnSpc>
                <a:spcPts val="4060"/>
              </a:lnSpc>
              <a:buFont typeface="Arial"/>
              <a:buChar char="•"/>
            </a:pPr>
            <a:r>
              <a:rPr lang="en-US" sz="290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Time Management:</a:t>
            </a:r>
            <a:r>
              <a:rPr lang="en-US" sz="29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Balanced multiple project components, meeting deadlines efficiently.</a:t>
            </a:r>
          </a:p>
          <a:p>
            <a:pPr algn="l" marL="626115" indent="-313058" lvl="1">
              <a:lnSpc>
                <a:spcPts val="4060"/>
              </a:lnSpc>
              <a:buFont typeface="Arial"/>
              <a:buChar char="•"/>
            </a:pPr>
            <a:r>
              <a:rPr lang="en-US" sz="2900" i="true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Communication:</a:t>
            </a:r>
            <a:r>
              <a:rPr lang="en-US" sz="29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Improved technical documentation and presentation skills by articulating findings and results clearly to stakeholders.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4329" y="-284407"/>
            <a:ext cx="18916658" cy="10855813"/>
          </a:xfrm>
          <a:custGeom>
            <a:avLst/>
            <a:gdLst/>
            <a:ahLst/>
            <a:cxnLst/>
            <a:rect r="r" b="b" t="t" l="l"/>
            <a:pathLst>
              <a:path h="10855813" w="18916658">
                <a:moveTo>
                  <a:pt x="0" y="0"/>
                </a:moveTo>
                <a:lnTo>
                  <a:pt x="18916658" y="0"/>
                </a:lnTo>
                <a:lnTo>
                  <a:pt x="18916658" y="10855814"/>
                </a:lnTo>
                <a:lnTo>
                  <a:pt x="0" y="10855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-8048" r="0" b="-80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89672" y="8386179"/>
            <a:ext cx="15787249" cy="658447"/>
            <a:chOff x="0" y="0"/>
            <a:chExt cx="4157959" cy="1734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7959" cy="173418"/>
            </a:xfrm>
            <a:custGeom>
              <a:avLst/>
              <a:gdLst/>
              <a:ahLst/>
              <a:cxnLst/>
              <a:rect r="r" b="b" t="t" l="l"/>
              <a:pathLst>
                <a:path h="173418" w="4157959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2700000">
            <a:off x="7522783" y="2860211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47719" y="3463997"/>
            <a:ext cx="9275242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Q&amp;A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777" y="-536622"/>
            <a:ext cx="19182103" cy="12828031"/>
          </a:xfrm>
          <a:custGeom>
            <a:avLst/>
            <a:gdLst/>
            <a:ahLst/>
            <a:cxnLst/>
            <a:rect r="r" b="b" t="t" l="l"/>
            <a:pathLst>
              <a:path h="12828031" w="19182103">
                <a:moveTo>
                  <a:pt x="0" y="0"/>
                </a:moveTo>
                <a:lnTo>
                  <a:pt x="19182103" y="0"/>
                </a:lnTo>
                <a:lnTo>
                  <a:pt x="19182103" y="12828031"/>
                </a:lnTo>
                <a:lnTo>
                  <a:pt x="0" y="12828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89672" y="8386179"/>
            <a:ext cx="15787249" cy="658447"/>
            <a:chOff x="0" y="0"/>
            <a:chExt cx="4157959" cy="1734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7959" cy="173418"/>
            </a:xfrm>
            <a:custGeom>
              <a:avLst/>
              <a:gdLst/>
              <a:ahLst/>
              <a:cxnLst/>
              <a:rect r="r" b="b" t="t" l="l"/>
              <a:pathLst>
                <a:path h="173418" w="4157959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22751" y="2579290"/>
            <a:ext cx="9842498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66195" y="3494326"/>
            <a:ext cx="6555609" cy="563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3"/>
              </a:lnSpc>
              <a:spcBef>
                <a:spcPct val="0"/>
              </a:spcBef>
            </a:pPr>
            <a:r>
              <a:rPr lang="en-US" sz="330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DAGYQAUSXD8</dc:identifier>
  <dcterms:modified xsi:type="dcterms:W3CDTF">2011-08-01T06:04:30Z</dcterms:modified>
  <cp:revision>1</cp:revision>
  <dc:title>G.Rebekah Rose</dc:title>
</cp:coreProperties>
</file>